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718F1D-2C23-4AFE-8D8F-99DCFDD6CE29}" type="datetimeFigureOut">
              <a:rPr lang="en-US" smtClean="0"/>
              <a:pPr/>
              <a:t>4/10/2013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E696D3D-F91A-4B1A-ADB3-EE926F4B4EC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718F1D-2C23-4AFE-8D8F-99DCFDD6CE2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96D3D-F91A-4B1A-ADB3-EE926F4B4E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718F1D-2C23-4AFE-8D8F-99DCFDD6CE2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96D3D-F91A-4B1A-ADB3-EE926F4B4E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718F1D-2C23-4AFE-8D8F-99DCFDD6CE2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96D3D-F91A-4B1A-ADB3-EE926F4B4EC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718F1D-2C23-4AFE-8D8F-99DCFDD6CE29}" type="datetimeFigureOut">
              <a:rPr lang="en-US" smtClean="0"/>
              <a:pPr/>
              <a:t>4/10/2013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E696D3D-F91A-4B1A-ADB3-EE926F4B4E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718F1D-2C23-4AFE-8D8F-99DCFDD6CE29}"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96D3D-F91A-4B1A-ADB3-EE926F4B4EC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718F1D-2C23-4AFE-8D8F-99DCFDD6CE29}" type="datetimeFigureOut">
              <a:rPr lang="en-US" smtClean="0"/>
              <a:pPr/>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96D3D-F91A-4B1A-ADB3-EE926F4B4EC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718F1D-2C23-4AFE-8D8F-99DCFDD6CE29}" type="datetimeFigureOut">
              <a:rPr lang="en-US" smtClean="0"/>
              <a:pPr/>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96D3D-F91A-4B1A-ADB3-EE926F4B4E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18F1D-2C23-4AFE-8D8F-99DCFDD6CE29}" type="datetimeFigureOut">
              <a:rPr lang="en-US" smtClean="0"/>
              <a:pPr/>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96D3D-F91A-4B1A-ADB3-EE926F4B4E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718F1D-2C23-4AFE-8D8F-99DCFDD6CE29}"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96D3D-F91A-4B1A-ADB3-EE926F4B4EC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718F1D-2C23-4AFE-8D8F-99DCFDD6CE29}" type="datetimeFigureOut">
              <a:rPr lang="en-US" smtClean="0"/>
              <a:pPr/>
              <a:t>4/10/2013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E696D3D-F91A-4B1A-ADB3-EE926F4B4EC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718F1D-2C23-4AFE-8D8F-99DCFDD6CE29}" type="datetimeFigureOut">
              <a:rPr lang="en-US" smtClean="0"/>
              <a:pPr/>
              <a:t>4/10/2013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E696D3D-F91A-4B1A-ADB3-EE926F4B4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200400"/>
            <a:ext cx="8229600" cy="3276600"/>
          </a:xfrm>
        </p:spPr>
        <p:txBody>
          <a:bodyPr>
            <a:normAutofit fontScale="55000" lnSpcReduction="20000"/>
          </a:bodyPr>
          <a:lstStyle/>
          <a:p>
            <a:pPr algn="l"/>
            <a:r>
              <a:rPr lang="en-US" sz="4400" dirty="0" smtClean="0"/>
              <a:t>Ruth is from Moab, where people worship idols, a practice the Hebrews condemn. She marries a Hebrew man but is soon left widowed and childless, a precarious position for a woman. However, the Hebrews practice a custom called levirate marriage. According to this custom, a brother or another close male relative of the dead husband is obliged to marry the widow if the husband has left no son to be his heir. The firstborn son of this second marriage is raised in the dead husband’s name and is considered his legal heir. Despite being an outsider, Ruth goes to Israel and ultimately marries Boaz, a relative of her husband. The story emphasizes compassion toward outsiders who accept the Jewish faith.</a:t>
            </a:r>
          </a:p>
          <a:p>
            <a:endParaRPr lang="en-US" dirty="0"/>
          </a:p>
        </p:txBody>
      </p:sp>
      <p:sp>
        <p:nvSpPr>
          <p:cNvPr id="2" name="Title 1"/>
          <p:cNvSpPr>
            <a:spLocks noGrp="1"/>
          </p:cNvSpPr>
          <p:nvPr>
            <p:ph type="ctrTitle"/>
          </p:nvPr>
        </p:nvSpPr>
        <p:spPr/>
        <p:txBody>
          <a:bodyPr/>
          <a:lstStyle/>
          <a:p>
            <a:r>
              <a:rPr lang="en-US" dirty="0" smtClean="0"/>
              <a:t>The Book of Ruth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1000"/>
            <a:ext cx="8763000" cy="1447800"/>
          </a:xfrm>
        </p:spPr>
        <p:txBody>
          <a:bodyPr>
            <a:normAutofit fontScale="90000"/>
          </a:bodyPr>
          <a:lstStyle/>
          <a:p>
            <a:r>
              <a:rPr lang="en-US" sz="1800" b="1" dirty="0" smtClean="0"/>
              <a:t>Ruth asks Boaz to spread his cloak over her (definitely a marriage proposition).  He is elated that she has been so kind as to come to him instead of chasing after the young men.  He promises to do all he can for her, as he admires her virtue.  However, there is another relative, more closely related than Boaz, and he has dibs on Ruth.  Boaz says he will go to the relative and see if that relative will marry her.  If not, Boaz will be happy to marry her.  She stays the night at her feet and he sends her home secretly (to protect her reputation) and gives her a lot of barley to take home.</a:t>
            </a:r>
            <a:endParaRPr lang="en-US" sz="1800" b="1" dirty="0"/>
          </a:p>
        </p:txBody>
      </p:sp>
      <p:sp>
        <p:nvSpPr>
          <p:cNvPr id="5" name="Content Placeholder 4"/>
          <p:cNvSpPr>
            <a:spLocks noGrp="1"/>
          </p:cNvSpPr>
          <p:nvPr>
            <p:ph sz="quarter" idx="1"/>
          </p:nvPr>
        </p:nvSpPr>
        <p:spPr>
          <a:xfrm>
            <a:off x="0" y="1828800"/>
            <a:ext cx="4724400" cy="5029200"/>
          </a:xfrm>
        </p:spPr>
        <p:txBody>
          <a:bodyPr>
            <a:normAutofit fontScale="55000" lnSpcReduction="20000"/>
          </a:bodyPr>
          <a:lstStyle/>
          <a:p>
            <a:pPr marL="0" indent="0">
              <a:lnSpc>
                <a:spcPct val="120000"/>
              </a:lnSpc>
              <a:spcBef>
                <a:spcPts val="0"/>
              </a:spcBef>
              <a:buNone/>
            </a:pPr>
            <a:r>
              <a:rPr lang="en-US" sz="2900" dirty="0" smtClean="0"/>
              <a:t>And he said, “Who art thou?” And she answered, “I am Ruth </a:t>
            </a:r>
            <a:r>
              <a:rPr lang="en-US" sz="2900" dirty="0" err="1" smtClean="0"/>
              <a:t>thine</a:t>
            </a:r>
            <a:r>
              <a:rPr lang="en-US" sz="2900" dirty="0" smtClean="0"/>
              <a:t> handmaid: Spread therefore thy skirt</a:t>
            </a:r>
            <a:r>
              <a:rPr lang="en-US" sz="2900" baseline="30000" dirty="0" smtClean="0"/>
              <a:t>11</a:t>
            </a:r>
            <a:r>
              <a:rPr lang="en-US" sz="2900" dirty="0" smtClean="0"/>
              <a:t> over </a:t>
            </a:r>
            <a:r>
              <a:rPr lang="en-US" sz="2900" dirty="0" err="1" smtClean="0"/>
              <a:t>thine</a:t>
            </a:r>
            <a:r>
              <a:rPr lang="en-US" sz="2900" dirty="0" smtClean="0"/>
              <a:t> handmaid; for thou art a near kinsman.”And he said, “Blessed be thou of the Lord, my daughter: for thou hast showed more kindness in the latter end than at the beginning, inasmuch as thou </a:t>
            </a:r>
            <a:r>
              <a:rPr lang="en-US" sz="2900" dirty="0" err="1" smtClean="0"/>
              <a:t>followedst</a:t>
            </a:r>
            <a:r>
              <a:rPr lang="en-US" sz="2900" dirty="0" smtClean="0"/>
              <a:t> not young men,</a:t>
            </a:r>
            <a:r>
              <a:rPr lang="en-US" sz="2900" baseline="30000" dirty="0" smtClean="0"/>
              <a:t>12</a:t>
            </a:r>
            <a:r>
              <a:rPr lang="en-US" sz="2900" dirty="0" smtClean="0"/>
              <a:t> whether poor or rich. And now, my daughter, fear not; I will do to thee all that thou </a:t>
            </a:r>
            <a:r>
              <a:rPr lang="en-US" sz="2900" dirty="0" err="1" smtClean="0"/>
              <a:t>requirest</a:t>
            </a:r>
            <a:r>
              <a:rPr lang="en-US" sz="2900" dirty="0" smtClean="0"/>
              <a:t>: for all the city of my people doth know that thou art a virtuous woman. And now it is true that I am thy near kinsman: howbeit, there is a kinsman nearer than I. Tarry this night, and it shall be in the morning that if he will perform unto thee the part of a kinsman, well; let him do the kinsman’s part: but if he will not do the part of a kinsman to thee, then will I do the part of a kinsman to thee, as the Lord </a:t>
            </a:r>
            <a:r>
              <a:rPr lang="en-US" sz="2900" dirty="0" err="1" smtClean="0"/>
              <a:t>liveth</a:t>
            </a:r>
            <a:r>
              <a:rPr lang="en-US" sz="2900" dirty="0" smtClean="0"/>
              <a:t>: lie down until the morning.”And she lay at his feet until the morning: and she rose up before one could know another. And he said, “Let it not be known that a woman came into the floor.”Also he said, “Bring the veil that thou hast upon thee, and hold it.” And when she held it, he measured six measures of barley and laid it on her: and she went into the city.</a:t>
            </a:r>
          </a:p>
          <a:p>
            <a:endParaRPr lang="en-US" dirty="0"/>
          </a:p>
        </p:txBody>
      </p:sp>
      <p:pic>
        <p:nvPicPr>
          <p:cNvPr id="6" name="Picture 5" descr="ruth%203%20-%2015%20he%20measured%206%20measures%20of%20barley.jpg"/>
          <p:cNvPicPr>
            <a:picLocks noChangeAspect="1"/>
          </p:cNvPicPr>
          <p:nvPr/>
        </p:nvPicPr>
        <p:blipFill>
          <a:blip r:embed="rId2"/>
          <a:stretch>
            <a:fillRect/>
          </a:stretch>
        </p:blipFill>
        <p:spPr>
          <a:xfrm>
            <a:off x="4816253" y="1828800"/>
            <a:ext cx="3693763" cy="4191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1800" b="1" dirty="0" smtClean="0"/>
              <a:t>Ruth runs home and tells Naomi everything.  Naomi counsels Ruth to wai</a:t>
            </a:r>
            <a:r>
              <a:rPr lang="en-US" sz="1800" b="1" dirty="0" smtClean="0"/>
              <a:t>t and let Boaz take care of everything, as Boaz is the type of man who will address his responsibilities quickly.</a:t>
            </a:r>
            <a:endParaRPr lang="en-US" sz="1800" b="1" dirty="0"/>
          </a:p>
        </p:txBody>
      </p:sp>
      <p:sp>
        <p:nvSpPr>
          <p:cNvPr id="3" name="Content Placeholder 2"/>
          <p:cNvSpPr>
            <a:spLocks noGrp="1"/>
          </p:cNvSpPr>
          <p:nvPr>
            <p:ph sz="quarter" idx="1"/>
          </p:nvPr>
        </p:nvSpPr>
        <p:spPr>
          <a:xfrm>
            <a:off x="0" y="1447800"/>
            <a:ext cx="4876800" cy="5410200"/>
          </a:xfrm>
        </p:spPr>
        <p:txBody>
          <a:bodyPr>
            <a:normAutofit lnSpcReduction="10000"/>
          </a:bodyPr>
          <a:lstStyle/>
          <a:p>
            <a:pPr marL="0" indent="0">
              <a:lnSpc>
                <a:spcPct val="110000"/>
              </a:lnSpc>
              <a:spcBef>
                <a:spcPts val="0"/>
              </a:spcBef>
              <a:buNone/>
            </a:pPr>
            <a:r>
              <a:rPr lang="en-US" dirty="0" smtClean="0"/>
              <a:t>And when she came to her mother-in-law, she said, “Who art thou, my daughter?” And she told her all that the man had done to </a:t>
            </a:r>
            <a:r>
              <a:rPr lang="en-US" dirty="0" err="1" smtClean="0"/>
              <a:t>her.And</a:t>
            </a:r>
            <a:r>
              <a:rPr lang="en-US" dirty="0" smtClean="0"/>
              <a:t> she said, “These six measures of barley gave he me; for he said to me, ‘Go not empty unto thy mother-in-law.’”</a:t>
            </a:r>
          </a:p>
          <a:p>
            <a:pPr marL="0" indent="0">
              <a:lnSpc>
                <a:spcPct val="110000"/>
              </a:lnSpc>
              <a:spcBef>
                <a:spcPts val="0"/>
              </a:spcBef>
              <a:buNone/>
            </a:pPr>
            <a:r>
              <a:rPr lang="en-US" dirty="0" smtClean="0"/>
              <a:t> Then said she, “Sit still, my daughter, until thou know how the matter will fall: for the man will not be in rest until he have finished the thing this day.”</a:t>
            </a:r>
          </a:p>
          <a:p>
            <a:pPr marL="0" indent="0">
              <a:lnSpc>
                <a:spcPct val="110000"/>
              </a:lnSpc>
              <a:spcBef>
                <a:spcPts val="0"/>
              </a:spcBef>
              <a:buNone/>
            </a:pPr>
            <a:r>
              <a:rPr lang="en-US" dirty="0" smtClean="0"/>
              <a:t> </a:t>
            </a:r>
          </a:p>
          <a:p>
            <a:endParaRPr lang="en-US" dirty="0"/>
          </a:p>
        </p:txBody>
      </p:sp>
      <p:pic>
        <p:nvPicPr>
          <p:cNvPr id="4" name="Picture 3" descr="Naomi.jpg"/>
          <p:cNvPicPr>
            <a:picLocks noChangeAspect="1"/>
          </p:cNvPicPr>
          <p:nvPr/>
        </p:nvPicPr>
        <p:blipFill>
          <a:blip r:embed="rId2"/>
          <a:stretch>
            <a:fillRect/>
          </a:stretch>
        </p:blipFill>
        <p:spPr>
          <a:xfrm>
            <a:off x="4767626" y="1600200"/>
            <a:ext cx="4001747" cy="441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1800" b="1" dirty="0" smtClean="0"/>
              <a:t>Boaz finds the relative in question and tells him that there is a piece of land  for sale that belonged to Naomi’s husband.  He asks if the relative wants to redeem (buy) the field, and the relative </a:t>
            </a:r>
            <a:r>
              <a:rPr lang="en-US" sz="1800" b="1" dirty="0" smtClean="0"/>
              <a:t>says he does.</a:t>
            </a:r>
            <a:endParaRPr lang="en-US" sz="1800" b="1" dirty="0"/>
          </a:p>
        </p:txBody>
      </p:sp>
      <p:sp>
        <p:nvSpPr>
          <p:cNvPr id="3" name="Content Placeholder 2"/>
          <p:cNvSpPr>
            <a:spLocks noGrp="1"/>
          </p:cNvSpPr>
          <p:nvPr>
            <p:ph sz="quarter" idx="1"/>
          </p:nvPr>
        </p:nvSpPr>
        <p:spPr>
          <a:xfrm>
            <a:off x="228600" y="1447800"/>
            <a:ext cx="4572000" cy="5638800"/>
          </a:xfrm>
        </p:spPr>
        <p:txBody>
          <a:bodyPr>
            <a:normAutofit fontScale="77500" lnSpcReduction="20000"/>
          </a:bodyPr>
          <a:lstStyle/>
          <a:p>
            <a:pPr marL="0" indent="0">
              <a:lnSpc>
                <a:spcPct val="120000"/>
              </a:lnSpc>
              <a:spcBef>
                <a:spcPts val="0"/>
              </a:spcBef>
              <a:buNone/>
            </a:pPr>
            <a:r>
              <a:rPr lang="en-US" dirty="0" smtClean="0"/>
              <a:t>Then went Boaz up to the gate and sat him down there and, behold, the kinsman of whom Boaz </a:t>
            </a:r>
            <a:r>
              <a:rPr lang="en-US" dirty="0" err="1" smtClean="0"/>
              <a:t>spake</a:t>
            </a:r>
            <a:r>
              <a:rPr lang="en-US" dirty="0" smtClean="0"/>
              <a:t> came by; unto whom he said, “Ho, such a one! turn aside, sit down here.” And he turned aside and sat </a:t>
            </a:r>
            <a:r>
              <a:rPr lang="en-US" dirty="0" err="1" smtClean="0"/>
              <a:t>down.And</a:t>
            </a:r>
            <a:r>
              <a:rPr lang="en-US" dirty="0" smtClean="0"/>
              <a:t> he took ten men of the elders of the city and said, “Sit ye down here.” And they sat </a:t>
            </a:r>
            <a:r>
              <a:rPr lang="en-US" dirty="0" err="1" smtClean="0"/>
              <a:t>down.And</a:t>
            </a:r>
            <a:r>
              <a:rPr lang="en-US" dirty="0" smtClean="0"/>
              <a:t> he said unto the kinsman, “Naomi, that is come again out of the country of Moab, </a:t>
            </a:r>
            <a:r>
              <a:rPr lang="en-US" dirty="0" err="1" smtClean="0"/>
              <a:t>selleth</a:t>
            </a:r>
            <a:r>
              <a:rPr lang="en-US" dirty="0" smtClean="0"/>
              <a:t> a parcel of land, which was our brother </a:t>
            </a:r>
            <a:r>
              <a:rPr lang="en-US" dirty="0" err="1" smtClean="0"/>
              <a:t>Elimelech’s</a:t>
            </a:r>
            <a:r>
              <a:rPr lang="en-US" dirty="0" smtClean="0"/>
              <a:t>. And I thought to advertise thee, saying, Buy it before the inhabitants and before the elders of my people. If thou wilt redeem it, redeem it: but if thou wilt not redeem it, then tell me, that I may know: for there is none to redeem it beside thee; and I am after thee.” And he said, “I will redeem it.”</a:t>
            </a:r>
          </a:p>
          <a:p>
            <a:endParaRPr lang="en-US" dirty="0" smtClean="0"/>
          </a:p>
          <a:p>
            <a:endParaRPr lang="en-US" dirty="0"/>
          </a:p>
        </p:txBody>
      </p:sp>
      <p:pic>
        <p:nvPicPr>
          <p:cNvPr id="4" name="Picture 3" descr="Ruth%204%20sandal.jpg"/>
          <p:cNvPicPr>
            <a:picLocks noChangeAspect="1"/>
          </p:cNvPicPr>
          <p:nvPr/>
        </p:nvPicPr>
        <p:blipFill>
          <a:blip r:embed="rId2"/>
          <a:stretch>
            <a:fillRect/>
          </a:stretch>
        </p:blipFill>
        <p:spPr>
          <a:xfrm>
            <a:off x="5181600" y="1752600"/>
            <a:ext cx="3486150" cy="44459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1800" b="1" dirty="0" smtClean="0"/>
              <a:t>Then Boaz tells the relative that when he buys the field he also has to take Ruth, so that she can have a child to inherit the land.  Now the relative is less eager.  He cannot afford to spend money on a field that will not be credited to his own line—basically, he doesn’t want to father a child for Ruth and then have that child be the heir of Ruth’s dead husband.  </a:t>
            </a:r>
            <a:r>
              <a:rPr lang="en-US" sz="1800" b="1" dirty="0" smtClean="0"/>
              <a:t>He asks Boaz to do it instead, and Boaz agrees immediately and lays public claim to Ruth as his wife.</a:t>
            </a:r>
            <a:endParaRPr lang="en-US" sz="1800" b="1" dirty="0"/>
          </a:p>
        </p:txBody>
      </p:sp>
      <p:sp>
        <p:nvSpPr>
          <p:cNvPr id="3" name="Content Placeholder 2"/>
          <p:cNvSpPr>
            <a:spLocks noGrp="1"/>
          </p:cNvSpPr>
          <p:nvPr>
            <p:ph sz="quarter" idx="1"/>
          </p:nvPr>
        </p:nvSpPr>
        <p:spPr>
          <a:xfrm>
            <a:off x="0" y="1447800"/>
            <a:ext cx="5105400" cy="5638800"/>
          </a:xfrm>
        </p:spPr>
        <p:txBody>
          <a:bodyPr>
            <a:normAutofit fontScale="70000" lnSpcReduction="20000"/>
          </a:bodyPr>
          <a:lstStyle/>
          <a:p>
            <a:pPr marL="0" indent="0">
              <a:lnSpc>
                <a:spcPct val="120000"/>
              </a:lnSpc>
              <a:spcBef>
                <a:spcPts val="0"/>
              </a:spcBef>
              <a:buNone/>
            </a:pPr>
            <a:r>
              <a:rPr lang="en-US" dirty="0" smtClean="0"/>
              <a:t>Then said Boaz, “What day thou </a:t>
            </a:r>
            <a:r>
              <a:rPr lang="en-US" dirty="0" err="1" smtClean="0"/>
              <a:t>buyest</a:t>
            </a:r>
            <a:r>
              <a:rPr lang="en-US" dirty="0" smtClean="0"/>
              <a:t> the field of the hand of Naomi, thou must buy it also of Ruth the </a:t>
            </a:r>
            <a:r>
              <a:rPr lang="en-US" dirty="0" err="1" smtClean="0"/>
              <a:t>Moabitess</a:t>
            </a:r>
            <a:r>
              <a:rPr lang="en-US" dirty="0" smtClean="0"/>
              <a:t>, the wife of the dead, to raise up the name of the dead upon his inheritance.”And the kinsman said, “I cannot redeem it for myself, lest I mar mine own inheritance:</a:t>
            </a:r>
            <a:r>
              <a:rPr lang="en-US" baseline="30000" dirty="0" smtClean="0"/>
              <a:t>13</a:t>
            </a:r>
            <a:r>
              <a:rPr lang="en-US" dirty="0" smtClean="0"/>
              <a:t> Redeem thou my right to thyself; for I cannot redeem it.”Now this was the manner in former time in Israel concerning redeeming and concerning changing, for to confirm all things; a man plucked off his shoe, and gave it to his neighbor: and this was a testimony in </a:t>
            </a:r>
            <a:r>
              <a:rPr lang="en-US" dirty="0" err="1" smtClean="0"/>
              <a:t>Israel.Therefore</a:t>
            </a:r>
            <a:r>
              <a:rPr lang="en-US" dirty="0" smtClean="0"/>
              <a:t> the kinsman said unto Boaz, “Buy it for thee.” So he drew off his </a:t>
            </a:r>
            <a:r>
              <a:rPr lang="en-US" dirty="0" err="1" smtClean="0"/>
              <a:t>shoe.And</a:t>
            </a:r>
            <a:r>
              <a:rPr lang="en-US" dirty="0" smtClean="0"/>
              <a:t> Boaz said unto the elders and unto all the people, “Ye are witnesses this day, that I have bought all that was </a:t>
            </a:r>
            <a:r>
              <a:rPr lang="en-US" dirty="0" err="1" smtClean="0"/>
              <a:t>Elimelech’s</a:t>
            </a:r>
            <a:r>
              <a:rPr lang="en-US" dirty="0" smtClean="0"/>
              <a:t>, and all that was </a:t>
            </a:r>
            <a:r>
              <a:rPr lang="en-US" dirty="0" err="1" smtClean="0"/>
              <a:t>Chilion’s</a:t>
            </a:r>
            <a:r>
              <a:rPr lang="en-US" dirty="0" smtClean="0"/>
              <a:t> and </a:t>
            </a:r>
            <a:r>
              <a:rPr lang="en-US" dirty="0" err="1" smtClean="0"/>
              <a:t>Mahlon’s</a:t>
            </a:r>
            <a:r>
              <a:rPr lang="en-US" dirty="0" smtClean="0"/>
              <a:t>, of the hand of Naomi. Moreover, Ruth the </a:t>
            </a:r>
            <a:r>
              <a:rPr lang="en-US" dirty="0" err="1" smtClean="0"/>
              <a:t>Moabitess</a:t>
            </a:r>
            <a:r>
              <a:rPr lang="en-US" dirty="0" smtClean="0"/>
              <a:t>, the wife of </a:t>
            </a:r>
            <a:r>
              <a:rPr lang="en-US" dirty="0" err="1" smtClean="0"/>
              <a:t>Mahlon</a:t>
            </a:r>
            <a:r>
              <a:rPr lang="en-US" dirty="0" smtClean="0"/>
              <a:t>, have I purchased to be my wife, to raise up the name of the dead upon his inheritance, that the name of the dead be not cut off from among his brethren and from the gate of his place: Ye are witnesses this day.”</a:t>
            </a:r>
          </a:p>
          <a:p>
            <a:endParaRPr lang="en-US" dirty="0"/>
          </a:p>
        </p:txBody>
      </p:sp>
      <p:pic>
        <p:nvPicPr>
          <p:cNvPr id="4" name="Picture 3" descr="110_06_0090_BiblePaintings.jpg"/>
          <p:cNvPicPr>
            <a:picLocks noChangeAspect="1"/>
          </p:cNvPicPr>
          <p:nvPr/>
        </p:nvPicPr>
        <p:blipFill>
          <a:blip r:embed="rId2"/>
          <a:stretch>
            <a:fillRect/>
          </a:stretch>
        </p:blipFill>
        <p:spPr>
          <a:xfrm>
            <a:off x="5028961" y="2057400"/>
            <a:ext cx="4115039" cy="3276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fontScale="90000"/>
          </a:bodyPr>
          <a:lstStyle/>
          <a:p>
            <a:r>
              <a:rPr lang="en-US" sz="1800" b="1" dirty="0" smtClean="0"/>
              <a:t>Everyone witnesses Boaz’s “purchase” of Ruth.  Boaz marries Ruth, and she has a son.  Naomi’s friends rejoice for her because she now has a “grandson” to care for her.  They say she is blessed in her daughter-in-law, who has been better to her than seven sons.</a:t>
            </a:r>
            <a:endParaRPr lang="en-US" sz="1800" b="1" dirty="0"/>
          </a:p>
        </p:txBody>
      </p:sp>
      <p:sp>
        <p:nvSpPr>
          <p:cNvPr id="3" name="Content Placeholder 2"/>
          <p:cNvSpPr>
            <a:spLocks noGrp="1"/>
          </p:cNvSpPr>
          <p:nvPr>
            <p:ph sz="quarter" idx="1"/>
          </p:nvPr>
        </p:nvSpPr>
        <p:spPr>
          <a:xfrm>
            <a:off x="0" y="1447800"/>
            <a:ext cx="5181600" cy="5638800"/>
          </a:xfrm>
        </p:spPr>
        <p:txBody>
          <a:bodyPr>
            <a:normAutofit fontScale="77500" lnSpcReduction="20000"/>
          </a:bodyPr>
          <a:lstStyle/>
          <a:p>
            <a:pPr marL="0" indent="0">
              <a:lnSpc>
                <a:spcPct val="120000"/>
              </a:lnSpc>
              <a:spcBef>
                <a:spcPts val="0"/>
              </a:spcBef>
              <a:buNone/>
            </a:pPr>
            <a:r>
              <a:rPr lang="en-US" dirty="0" smtClean="0"/>
              <a:t>And all the people that were in the gate and the elders said, “We are witnesses. The Lord make the woman that is come into </a:t>
            </a:r>
            <a:r>
              <a:rPr lang="en-US" dirty="0" err="1" smtClean="0"/>
              <a:t>thine</a:t>
            </a:r>
            <a:r>
              <a:rPr lang="en-US" dirty="0" smtClean="0"/>
              <a:t> house like Rachel and like Leah,</a:t>
            </a:r>
            <a:r>
              <a:rPr lang="en-US" baseline="30000" dirty="0" smtClean="0"/>
              <a:t>14</a:t>
            </a:r>
            <a:r>
              <a:rPr lang="en-US" dirty="0" smtClean="0"/>
              <a:t> which two did build the house of Israel: and do thou worthily in </a:t>
            </a:r>
            <a:r>
              <a:rPr lang="en-US" dirty="0" err="1" smtClean="0"/>
              <a:t>Ephrath</a:t>
            </a:r>
            <a:r>
              <a:rPr lang="en-US" dirty="0" smtClean="0"/>
              <a:t>, and be famous in Bethlehem. And let thy house be like the house of </a:t>
            </a:r>
            <a:r>
              <a:rPr lang="en-US" dirty="0" err="1" smtClean="0"/>
              <a:t>Pharez</a:t>
            </a:r>
            <a:r>
              <a:rPr lang="en-US" dirty="0" smtClean="0"/>
              <a:t>, whom Tamar bare unto Judah,</a:t>
            </a:r>
            <a:r>
              <a:rPr lang="en-US" baseline="30000" dirty="0" smtClean="0"/>
              <a:t>15</a:t>
            </a:r>
            <a:r>
              <a:rPr lang="en-US" dirty="0" smtClean="0"/>
              <a:t> of the seed which the Lord shall give thee of this young woman.”So Boaz took Ruth, and she was his wife: and when he went in unto her, the Lord gave her conception, and she bare a son. And the women said unto Naomi, “Blessed be the Lord, which hath not left thee this day without a kinsman, that his name may be famous in Israel. And he shall be unto thee a restorer of thy life and a </a:t>
            </a:r>
            <a:r>
              <a:rPr lang="en-US" dirty="0" err="1" smtClean="0"/>
              <a:t>nourisher</a:t>
            </a:r>
            <a:r>
              <a:rPr lang="en-US" dirty="0" smtClean="0"/>
              <a:t> of </a:t>
            </a:r>
            <a:r>
              <a:rPr lang="en-US" dirty="0" err="1" smtClean="0"/>
              <a:t>thine</a:t>
            </a:r>
            <a:r>
              <a:rPr lang="en-US" dirty="0" smtClean="0"/>
              <a:t> old age: for thy daughter-in-law, which </a:t>
            </a:r>
            <a:r>
              <a:rPr lang="en-US" dirty="0" err="1" smtClean="0"/>
              <a:t>loveth</a:t>
            </a:r>
            <a:r>
              <a:rPr lang="en-US" dirty="0" smtClean="0"/>
              <a:t> thee, which is better to thee than seven sons, hath born him.”</a:t>
            </a:r>
          </a:p>
          <a:p>
            <a:endParaRPr lang="en-US" dirty="0"/>
          </a:p>
        </p:txBody>
      </p:sp>
      <p:pic>
        <p:nvPicPr>
          <p:cNvPr id="5" name="Picture 4" descr="RuthBoaz1847Display.jpg"/>
          <p:cNvPicPr>
            <a:picLocks noChangeAspect="1"/>
          </p:cNvPicPr>
          <p:nvPr/>
        </p:nvPicPr>
        <p:blipFill>
          <a:blip r:embed="rId2"/>
          <a:stretch>
            <a:fillRect/>
          </a:stretch>
        </p:blipFill>
        <p:spPr>
          <a:xfrm>
            <a:off x="5189376" y="1676400"/>
            <a:ext cx="3258327" cy="441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1800" b="1" dirty="0" smtClean="0"/>
              <a:t>Naomi becomes wet-nurse to the baby, who is named </a:t>
            </a:r>
            <a:r>
              <a:rPr lang="en-US" sz="1800" b="1" dirty="0" err="1" smtClean="0"/>
              <a:t>Obed</a:t>
            </a:r>
            <a:r>
              <a:rPr lang="en-US" sz="1800" b="1" dirty="0" smtClean="0"/>
              <a:t>.  </a:t>
            </a:r>
            <a:r>
              <a:rPr lang="en-US" sz="1800" b="1" dirty="0" err="1" smtClean="0"/>
              <a:t>Obed</a:t>
            </a:r>
            <a:r>
              <a:rPr lang="en-US" sz="1800" b="1" dirty="0" smtClean="0"/>
              <a:t> is the father of Jesse, who is the father of David, who would become Israel’s great king.  This puts Ruth, the foreigner, directly in the genealogy of King David and, eventually, of Christ.</a:t>
            </a:r>
            <a:endParaRPr lang="en-US" sz="1800" b="1" dirty="0"/>
          </a:p>
        </p:txBody>
      </p:sp>
      <p:sp>
        <p:nvSpPr>
          <p:cNvPr id="3" name="Content Placeholder 2"/>
          <p:cNvSpPr>
            <a:spLocks noGrp="1"/>
          </p:cNvSpPr>
          <p:nvPr>
            <p:ph sz="quarter" idx="1"/>
          </p:nvPr>
        </p:nvSpPr>
        <p:spPr>
          <a:xfrm>
            <a:off x="0" y="1447800"/>
            <a:ext cx="4419600" cy="5181600"/>
          </a:xfrm>
        </p:spPr>
        <p:txBody>
          <a:bodyPr>
            <a:normAutofit fontScale="92500" lnSpcReduction="20000"/>
          </a:bodyPr>
          <a:lstStyle/>
          <a:p>
            <a:pPr marL="0" indent="0">
              <a:lnSpc>
                <a:spcPct val="110000"/>
              </a:lnSpc>
              <a:spcBef>
                <a:spcPts val="0"/>
              </a:spcBef>
              <a:buNone/>
            </a:pPr>
            <a:r>
              <a:rPr lang="en-US" dirty="0" smtClean="0"/>
              <a:t>And Naomi took the child and laid it in her bosom and became nurse unto </a:t>
            </a:r>
            <a:r>
              <a:rPr lang="en-US" dirty="0" err="1" smtClean="0"/>
              <a:t>it.And</a:t>
            </a:r>
            <a:r>
              <a:rPr lang="en-US" dirty="0" smtClean="0"/>
              <a:t> the women her neighbors gave it a name, saying, “There is a son born to Naomi”;</a:t>
            </a:r>
            <a:r>
              <a:rPr lang="en-US" baseline="30000" dirty="0" smtClean="0"/>
              <a:t>16</a:t>
            </a:r>
            <a:r>
              <a:rPr lang="en-US" dirty="0" smtClean="0"/>
              <a:t> and they called his name </a:t>
            </a:r>
            <a:r>
              <a:rPr lang="en-US" dirty="0" err="1" smtClean="0"/>
              <a:t>Obed</a:t>
            </a:r>
            <a:r>
              <a:rPr lang="en-US" dirty="0" smtClean="0"/>
              <a:t>: He is the father of Jesse, the father of </a:t>
            </a:r>
            <a:r>
              <a:rPr lang="en-US" dirty="0" err="1" smtClean="0"/>
              <a:t>David.Now</a:t>
            </a:r>
            <a:r>
              <a:rPr lang="en-US" dirty="0" smtClean="0"/>
              <a:t> these are the generations of </a:t>
            </a:r>
            <a:r>
              <a:rPr lang="en-US" dirty="0" err="1" smtClean="0"/>
              <a:t>Pharez</a:t>
            </a:r>
            <a:r>
              <a:rPr lang="en-US" dirty="0" smtClean="0"/>
              <a:t>: </a:t>
            </a:r>
            <a:r>
              <a:rPr lang="en-US" dirty="0" err="1" smtClean="0"/>
              <a:t>Pharez</a:t>
            </a:r>
            <a:r>
              <a:rPr lang="en-US" dirty="0" smtClean="0"/>
              <a:t> begat </a:t>
            </a:r>
            <a:r>
              <a:rPr lang="en-US" dirty="0" err="1" smtClean="0"/>
              <a:t>Hezron</a:t>
            </a:r>
            <a:r>
              <a:rPr lang="en-US" dirty="0" smtClean="0"/>
              <a:t>, and </a:t>
            </a:r>
            <a:r>
              <a:rPr lang="en-US" dirty="0" err="1" smtClean="0"/>
              <a:t>Hezron</a:t>
            </a:r>
            <a:r>
              <a:rPr lang="en-US" dirty="0" smtClean="0"/>
              <a:t> begat Ram, and Ram begat </a:t>
            </a:r>
            <a:r>
              <a:rPr lang="en-US" dirty="0" err="1" smtClean="0"/>
              <a:t>Amminadab</a:t>
            </a:r>
            <a:r>
              <a:rPr lang="en-US" dirty="0" smtClean="0"/>
              <a:t>, and </a:t>
            </a:r>
            <a:r>
              <a:rPr lang="en-US" dirty="0" err="1" smtClean="0"/>
              <a:t>Amminadab</a:t>
            </a:r>
            <a:r>
              <a:rPr lang="en-US" dirty="0" smtClean="0"/>
              <a:t> begat </a:t>
            </a:r>
            <a:r>
              <a:rPr lang="en-US" dirty="0" err="1" smtClean="0"/>
              <a:t>Nahshon</a:t>
            </a:r>
            <a:r>
              <a:rPr lang="en-US" dirty="0" smtClean="0"/>
              <a:t>, and </a:t>
            </a:r>
            <a:r>
              <a:rPr lang="en-US" dirty="0" err="1" smtClean="0"/>
              <a:t>Nahshon</a:t>
            </a:r>
            <a:r>
              <a:rPr lang="en-US" dirty="0" smtClean="0"/>
              <a:t> begat Salmon, and Salmon begat Boaz, and Boaz begat </a:t>
            </a:r>
            <a:r>
              <a:rPr lang="en-US" dirty="0" err="1" smtClean="0"/>
              <a:t>Obed</a:t>
            </a:r>
            <a:r>
              <a:rPr lang="en-US" dirty="0" smtClean="0"/>
              <a:t>, and </a:t>
            </a:r>
            <a:r>
              <a:rPr lang="en-US" dirty="0" err="1" smtClean="0"/>
              <a:t>Obed</a:t>
            </a:r>
            <a:r>
              <a:rPr lang="en-US" dirty="0" smtClean="0"/>
              <a:t> begat Jesse, and Jesse begat David.</a:t>
            </a:r>
          </a:p>
          <a:p>
            <a:endParaRPr lang="en-US" dirty="0"/>
          </a:p>
        </p:txBody>
      </p:sp>
      <p:pic>
        <p:nvPicPr>
          <p:cNvPr id="4" name="Picture 3" descr="RuthNaomiObed.jpg"/>
          <p:cNvPicPr>
            <a:picLocks noChangeAspect="1"/>
          </p:cNvPicPr>
          <p:nvPr/>
        </p:nvPicPr>
        <p:blipFill>
          <a:blip r:embed="rId2"/>
          <a:stretch>
            <a:fillRect/>
          </a:stretch>
        </p:blipFill>
        <p:spPr>
          <a:xfrm>
            <a:off x="4648200" y="1600200"/>
            <a:ext cx="4279311"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609600"/>
            <a:ext cx="8382000" cy="1325562"/>
          </a:xfrm>
        </p:spPr>
        <p:txBody>
          <a:bodyPr>
            <a:noAutofit/>
          </a:bodyPr>
          <a:lstStyle/>
          <a:p>
            <a:r>
              <a:rPr lang="en-US" sz="2000" b="1" dirty="0" err="1" smtClean="0">
                <a:solidFill>
                  <a:schemeClr val="tx1"/>
                </a:solidFill>
              </a:rPr>
              <a:t>Elimelech</a:t>
            </a:r>
            <a:r>
              <a:rPr lang="en-US" sz="2000" b="1" dirty="0" smtClean="0">
                <a:solidFill>
                  <a:schemeClr val="tx1"/>
                </a:solidFill>
              </a:rPr>
              <a:t> and his wife, Naomi took their sons, </a:t>
            </a:r>
            <a:r>
              <a:rPr lang="en-US" sz="2000" b="1" dirty="0" err="1" smtClean="0">
                <a:solidFill>
                  <a:schemeClr val="tx1"/>
                </a:solidFill>
              </a:rPr>
              <a:t>Mahlon</a:t>
            </a:r>
            <a:r>
              <a:rPr lang="en-US" sz="2000" b="1" dirty="0" smtClean="0">
                <a:solidFill>
                  <a:schemeClr val="tx1"/>
                </a:solidFill>
              </a:rPr>
              <a:t> and </a:t>
            </a:r>
            <a:r>
              <a:rPr lang="en-US" sz="2000" b="1" dirty="0" err="1" smtClean="0">
                <a:solidFill>
                  <a:schemeClr val="tx1"/>
                </a:solidFill>
              </a:rPr>
              <a:t>Chilion</a:t>
            </a:r>
            <a:r>
              <a:rPr lang="en-US" sz="2000" b="1" dirty="0" smtClean="0">
                <a:solidFill>
                  <a:schemeClr val="tx1"/>
                </a:solidFill>
              </a:rPr>
              <a:t>, to </a:t>
            </a:r>
            <a:r>
              <a:rPr lang="en-US" sz="2000" b="1" dirty="0" smtClean="0">
                <a:solidFill>
                  <a:schemeClr val="tx1"/>
                </a:solidFill>
              </a:rPr>
              <a:t>sojourn</a:t>
            </a:r>
            <a:r>
              <a:rPr lang="en-US" sz="2000" b="1" dirty="0" smtClean="0">
                <a:solidFill>
                  <a:schemeClr val="tx1"/>
                </a:solidFill>
              </a:rPr>
              <a:t> </a:t>
            </a:r>
            <a:r>
              <a:rPr lang="en-US" sz="2000" b="1" dirty="0" smtClean="0">
                <a:solidFill>
                  <a:schemeClr val="tx1"/>
                </a:solidFill>
              </a:rPr>
              <a:t>in Moab because there was famine in their homeland of Bethlehem-Judah.  While there, </a:t>
            </a:r>
            <a:r>
              <a:rPr lang="en-US" sz="2000" b="1" dirty="0" err="1" smtClean="0">
                <a:solidFill>
                  <a:schemeClr val="tx1"/>
                </a:solidFill>
              </a:rPr>
              <a:t>Elimelech</a:t>
            </a:r>
            <a:r>
              <a:rPr lang="en-US" sz="2000" b="1" dirty="0" smtClean="0">
                <a:solidFill>
                  <a:schemeClr val="tx1"/>
                </a:solidFill>
              </a:rPr>
              <a:t> dies and his two sons marry women named </a:t>
            </a:r>
            <a:r>
              <a:rPr lang="en-US" sz="2000" b="1" dirty="0" err="1" smtClean="0">
                <a:solidFill>
                  <a:schemeClr val="tx1"/>
                </a:solidFill>
              </a:rPr>
              <a:t>Orpah</a:t>
            </a:r>
            <a:r>
              <a:rPr lang="en-US" sz="2000" b="1" dirty="0" smtClean="0">
                <a:solidFill>
                  <a:schemeClr val="tx1"/>
                </a:solidFill>
              </a:rPr>
              <a:t> and Ruth.  They all </a:t>
            </a:r>
            <a:r>
              <a:rPr lang="en-US" sz="2000" b="1" dirty="0" smtClean="0">
                <a:solidFill>
                  <a:schemeClr val="tx1"/>
                </a:solidFill>
              </a:rPr>
              <a:t>live </a:t>
            </a:r>
            <a:r>
              <a:rPr lang="en-US" sz="2000" b="1" dirty="0" smtClean="0">
                <a:solidFill>
                  <a:schemeClr val="tx1"/>
                </a:solidFill>
              </a:rPr>
              <a:t>together for about 10 years when both sons die and leave the three women alone.</a:t>
            </a:r>
            <a:endParaRPr lang="en-US" sz="2000" b="1" dirty="0">
              <a:solidFill>
                <a:schemeClr val="tx1"/>
              </a:solidFill>
            </a:endParaRPr>
          </a:p>
        </p:txBody>
      </p:sp>
      <p:sp>
        <p:nvSpPr>
          <p:cNvPr id="7" name="Content Placeholder 6"/>
          <p:cNvSpPr>
            <a:spLocks noGrp="1"/>
          </p:cNvSpPr>
          <p:nvPr>
            <p:ph sz="quarter" idx="1"/>
          </p:nvPr>
        </p:nvSpPr>
        <p:spPr>
          <a:xfrm>
            <a:off x="304800" y="2057400"/>
            <a:ext cx="4495800" cy="4572000"/>
          </a:xfrm>
        </p:spPr>
        <p:txBody>
          <a:bodyPr>
            <a:normAutofit fontScale="70000" lnSpcReduction="20000"/>
          </a:bodyPr>
          <a:lstStyle/>
          <a:p>
            <a:pPr marL="0" indent="0">
              <a:lnSpc>
                <a:spcPct val="120000"/>
              </a:lnSpc>
              <a:spcBef>
                <a:spcPts val="0"/>
              </a:spcBef>
              <a:buNone/>
            </a:pPr>
            <a:r>
              <a:rPr lang="en-US" dirty="0" smtClean="0"/>
              <a:t>Now it came to pass in the days when the judges ruled that there was a famine in the land. And a certain man of Bethlehem-Judah</a:t>
            </a:r>
            <a:r>
              <a:rPr lang="en-US" baseline="30000" dirty="0" smtClean="0"/>
              <a:t>1</a:t>
            </a:r>
            <a:r>
              <a:rPr lang="en-US" dirty="0" smtClean="0"/>
              <a:t> went to sojourn in the country of Moab,</a:t>
            </a:r>
            <a:r>
              <a:rPr lang="en-US" baseline="30000" dirty="0" smtClean="0"/>
              <a:t>2</a:t>
            </a:r>
            <a:r>
              <a:rPr lang="en-US" dirty="0" smtClean="0"/>
              <a:t> he, and his wife, and his two sons.  And the name of the man was </a:t>
            </a:r>
            <a:r>
              <a:rPr lang="en-US" dirty="0" err="1" smtClean="0"/>
              <a:t>Elimelech</a:t>
            </a:r>
            <a:r>
              <a:rPr lang="en-US" dirty="0" smtClean="0"/>
              <a:t>, and the name of his wife </a:t>
            </a:r>
            <a:r>
              <a:rPr lang="en-US" dirty="0" err="1" smtClean="0"/>
              <a:t>Naomi,and</a:t>
            </a:r>
            <a:r>
              <a:rPr lang="en-US" dirty="0" smtClean="0"/>
              <a:t> the names of his two sons </a:t>
            </a:r>
            <a:r>
              <a:rPr lang="en-US" dirty="0" err="1" smtClean="0"/>
              <a:t>Mahlon</a:t>
            </a:r>
            <a:r>
              <a:rPr lang="en-US" dirty="0" smtClean="0"/>
              <a:t> and </a:t>
            </a:r>
            <a:r>
              <a:rPr lang="en-US" dirty="0" err="1" smtClean="0"/>
              <a:t>Chilion</a:t>
            </a:r>
            <a:r>
              <a:rPr lang="en-US" dirty="0" smtClean="0"/>
              <a:t>, Ephrathites</a:t>
            </a:r>
            <a:r>
              <a:rPr lang="en-US" baseline="30000" dirty="0" smtClean="0"/>
              <a:t>3</a:t>
            </a:r>
            <a:r>
              <a:rPr lang="en-US" dirty="0" smtClean="0"/>
              <a:t> of Bethlehem-Judah. And they came into the country of Moab and continued there.  And </a:t>
            </a:r>
            <a:r>
              <a:rPr lang="en-US" dirty="0" err="1" smtClean="0"/>
              <a:t>Elimelech</a:t>
            </a:r>
            <a:r>
              <a:rPr lang="en-US" dirty="0" smtClean="0"/>
              <a:t>, Naomi’s husband, died; and she was left, and her two </a:t>
            </a:r>
            <a:r>
              <a:rPr lang="en-US" dirty="0" err="1" smtClean="0"/>
              <a:t>sons.And</a:t>
            </a:r>
            <a:r>
              <a:rPr lang="en-US" dirty="0" smtClean="0"/>
              <a:t> they took them wives of the women of Moab; the name of the one was </a:t>
            </a:r>
            <a:r>
              <a:rPr lang="en-US" dirty="0" err="1" smtClean="0"/>
              <a:t>Orpah</a:t>
            </a:r>
            <a:r>
              <a:rPr lang="en-US" dirty="0" smtClean="0"/>
              <a:t>, and the name of the other Ruth: and they dwelled there about ten </a:t>
            </a:r>
            <a:r>
              <a:rPr lang="en-US" dirty="0" err="1" smtClean="0"/>
              <a:t>years.And</a:t>
            </a:r>
            <a:r>
              <a:rPr lang="en-US" dirty="0" smtClean="0"/>
              <a:t> </a:t>
            </a:r>
            <a:r>
              <a:rPr lang="en-US" dirty="0" err="1" smtClean="0"/>
              <a:t>Mahlon</a:t>
            </a:r>
            <a:r>
              <a:rPr lang="en-US" dirty="0" smtClean="0"/>
              <a:t> and </a:t>
            </a:r>
            <a:r>
              <a:rPr lang="en-US" dirty="0" err="1" smtClean="0"/>
              <a:t>Chilion</a:t>
            </a:r>
            <a:r>
              <a:rPr lang="en-US" dirty="0" smtClean="0"/>
              <a:t> died also, both of them; and the woman was left of her two sons and her husband.</a:t>
            </a:r>
          </a:p>
          <a:p>
            <a:pPr>
              <a:buNone/>
            </a:pPr>
            <a:endParaRPr lang="en-US" dirty="0"/>
          </a:p>
        </p:txBody>
      </p:sp>
      <p:pic>
        <p:nvPicPr>
          <p:cNvPr id="4" name="Picture 3" descr="Moab_map_2.gif"/>
          <p:cNvPicPr>
            <a:picLocks noChangeAspect="1"/>
          </p:cNvPicPr>
          <p:nvPr/>
        </p:nvPicPr>
        <p:blipFill>
          <a:blip r:embed="rId2"/>
          <a:stretch>
            <a:fillRect/>
          </a:stretch>
        </p:blipFill>
        <p:spPr>
          <a:xfrm>
            <a:off x="5334000" y="1905000"/>
            <a:ext cx="3114675" cy="449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752600"/>
          </a:xfrm>
        </p:spPr>
        <p:txBody>
          <a:bodyPr>
            <a:normAutofit/>
          </a:bodyPr>
          <a:lstStyle/>
          <a:p>
            <a:r>
              <a:rPr lang="en-US" sz="1800" b="1" dirty="0" smtClean="0">
                <a:solidFill>
                  <a:schemeClr val="tx1"/>
                </a:solidFill>
              </a:rPr>
              <a:t>Realizing that they </a:t>
            </a:r>
            <a:r>
              <a:rPr lang="en-US" sz="1800" b="1" dirty="0" smtClean="0">
                <a:solidFill>
                  <a:schemeClr val="tx1"/>
                </a:solidFill>
              </a:rPr>
              <a:t>are in </a:t>
            </a:r>
            <a:r>
              <a:rPr lang="en-US" sz="1800" b="1" dirty="0" smtClean="0">
                <a:solidFill>
                  <a:schemeClr val="tx1"/>
                </a:solidFill>
              </a:rPr>
              <a:t>a pickle, Naomi hears that the famine has ended in her homeland.  She tells her daughters-in-law that she  is planning to go back and tells them to return to their families  as she is unable to provide for them. They resist, and she reminds them that she has no more sons for them to marry (according to levirate custom  she  has no other male relatives for them to marry)</a:t>
            </a:r>
            <a:endParaRPr lang="en-US" sz="1800" b="1" dirty="0">
              <a:solidFill>
                <a:schemeClr val="tx1"/>
              </a:solidFill>
            </a:endParaRPr>
          </a:p>
        </p:txBody>
      </p:sp>
      <p:sp>
        <p:nvSpPr>
          <p:cNvPr id="3" name="Content Placeholder 2"/>
          <p:cNvSpPr>
            <a:spLocks noGrp="1"/>
          </p:cNvSpPr>
          <p:nvPr>
            <p:ph sz="quarter" idx="1"/>
          </p:nvPr>
        </p:nvSpPr>
        <p:spPr>
          <a:xfrm>
            <a:off x="228600" y="1905000"/>
            <a:ext cx="4419600" cy="5181600"/>
          </a:xfrm>
        </p:spPr>
        <p:txBody>
          <a:bodyPr>
            <a:normAutofit fontScale="55000" lnSpcReduction="20000"/>
          </a:bodyPr>
          <a:lstStyle/>
          <a:p>
            <a:pPr marL="0" indent="0">
              <a:lnSpc>
                <a:spcPct val="120000"/>
              </a:lnSpc>
              <a:spcBef>
                <a:spcPts val="0"/>
              </a:spcBef>
              <a:buNone/>
            </a:pPr>
            <a:r>
              <a:rPr lang="en-US" sz="2900" dirty="0" smtClean="0"/>
              <a:t>Then she arose with her daughters-in-law, that she might return from the country of Moab: for she had heard in the country of Moab how that the Lord had visited his people in giving the </a:t>
            </a:r>
            <a:r>
              <a:rPr lang="en-US" sz="2900" dirty="0" err="1" smtClean="0"/>
              <a:t>bread.Wherefore</a:t>
            </a:r>
            <a:r>
              <a:rPr lang="en-US" sz="2900" dirty="0" smtClean="0"/>
              <a:t> she went forth out of the place where she was, and her two daughters-in-law with her; and they went on the way to return unto the land of </a:t>
            </a:r>
            <a:r>
              <a:rPr lang="en-US" sz="2900" dirty="0" err="1" smtClean="0"/>
              <a:t>Judah.And</a:t>
            </a:r>
            <a:r>
              <a:rPr lang="en-US" sz="2900" dirty="0" smtClean="0"/>
              <a:t> Naomi said unto her two daughters-in-law, “Go, return each to her mother’s house: the Lord deal kindly with you, as ye have dealt with the dead and with me. The Lord grant you that ye may find rest, each of you in the house of her husband.” Then she kissed them; and they lifted up their voice and wept. And they said unto her, “Surely we will return with thee unto thy people.”And Naomi said, “Turn again, my daughters: why will ye go with me? Are there yet any more sons in my womb, that they may be your husbands?</a:t>
            </a:r>
          </a:p>
          <a:p>
            <a:endParaRPr lang="en-US" dirty="0"/>
          </a:p>
        </p:txBody>
      </p:sp>
      <p:pic>
        <p:nvPicPr>
          <p:cNvPr id="4" name="Picture 3" descr="1795-William-Blake-Naomi-entreating-Ruth-Orpah.jpg"/>
          <p:cNvPicPr>
            <a:picLocks noChangeAspect="1"/>
          </p:cNvPicPr>
          <p:nvPr/>
        </p:nvPicPr>
        <p:blipFill>
          <a:blip r:embed="rId2"/>
          <a:stretch>
            <a:fillRect/>
          </a:stretch>
        </p:blipFill>
        <p:spPr>
          <a:xfrm>
            <a:off x="4648200" y="1676400"/>
            <a:ext cx="4495799" cy="43557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06562"/>
          </a:xfrm>
        </p:spPr>
        <p:txBody>
          <a:bodyPr>
            <a:noAutofit/>
          </a:bodyPr>
          <a:lstStyle/>
          <a:p>
            <a:r>
              <a:rPr lang="en-US" sz="2000" b="1" dirty="0" smtClean="0">
                <a:solidFill>
                  <a:schemeClr val="tx1"/>
                </a:solidFill>
              </a:rPr>
              <a:t>Again Naomi reminds the women that she is too old to marry and bear children and even if she does have sons, the women will not be able to wait until the children are able to support them.  </a:t>
            </a:r>
            <a:r>
              <a:rPr lang="en-US" sz="2000" b="1" dirty="0" err="1" smtClean="0">
                <a:solidFill>
                  <a:schemeClr val="tx1"/>
                </a:solidFill>
              </a:rPr>
              <a:t>Orpah</a:t>
            </a:r>
            <a:r>
              <a:rPr lang="en-US" sz="2000" b="1" dirty="0" smtClean="0">
                <a:solidFill>
                  <a:schemeClr val="tx1"/>
                </a:solidFill>
              </a:rPr>
              <a:t> agrees and leaves, but Ruth refuses to leave and Naomi agrees to let Ruth accompany her.</a:t>
            </a:r>
            <a:endParaRPr lang="en-US" sz="2000" b="1" dirty="0">
              <a:solidFill>
                <a:schemeClr val="tx1"/>
              </a:solidFill>
            </a:endParaRPr>
          </a:p>
        </p:txBody>
      </p:sp>
      <p:sp>
        <p:nvSpPr>
          <p:cNvPr id="3" name="Content Placeholder 2"/>
          <p:cNvSpPr>
            <a:spLocks noGrp="1"/>
          </p:cNvSpPr>
          <p:nvPr>
            <p:ph sz="quarter" idx="1"/>
          </p:nvPr>
        </p:nvSpPr>
        <p:spPr>
          <a:xfrm>
            <a:off x="228600" y="2133600"/>
            <a:ext cx="5105400" cy="4343400"/>
          </a:xfrm>
        </p:spPr>
        <p:txBody>
          <a:bodyPr>
            <a:normAutofit fontScale="55000" lnSpcReduction="20000"/>
          </a:bodyPr>
          <a:lstStyle/>
          <a:p>
            <a:pPr marL="0" indent="0">
              <a:lnSpc>
                <a:spcPct val="120000"/>
              </a:lnSpc>
              <a:spcBef>
                <a:spcPts val="0"/>
              </a:spcBef>
              <a:buNone/>
            </a:pPr>
            <a:r>
              <a:rPr lang="en-US" sz="2900" dirty="0" smtClean="0"/>
              <a:t>“Turn again, my daughters, go your way; for I am too old to have a husband. If I should say I have hope, if I should have a husband also tonight and should also bear sons, would ye tarry for them till they were grown? Would ye stay for them from having husbands? Nay, my daughters; for it </a:t>
            </a:r>
            <a:r>
              <a:rPr lang="en-US" sz="2900" dirty="0" err="1" smtClean="0"/>
              <a:t>grieveth</a:t>
            </a:r>
            <a:r>
              <a:rPr lang="en-US" sz="2900" dirty="0" smtClean="0"/>
              <a:t> me much for your sakes that the hand of the Lord is gone out against me.”And they lifted up their voice and wept again: and </a:t>
            </a:r>
            <a:r>
              <a:rPr lang="en-US" sz="2900" dirty="0" err="1" smtClean="0"/>
              <a:t>Orpah</a:t>
            </a:r>
            <a:r>
              <a:rPr lang="en-US" sz="2900" dirty="0" smtClean="0"/>
              <a:t> kissed her mother-in-law, but Ruth clave unto</a:t>
            </a:r>
            <a:r>
              <a:rPr lang="en-US" sz="2900" baseline="30000" dirty="0" smtClean="0"/>
              <a:t>4</a:t>
            </a:r>
            <a:r>
              <a:rPr lang="en-US" sz="2900" dirty="0" smtClean="0"/>
              <a:t> </a:t>
            </a:r>
            <a:r>
              <a:rPr lang="en-US" sz="2900" dirty="0" err="1" smtClean="0"/>
              <a:t>her.And</a:t>
            </a:r>
            <a:r>
              <a:rPr lang="en-US" sz="2900" dirty="0" smtClean="0"/>
              <a:t> she said, “Behold, thy sister-in-law is gone back unto her people and unto her gods: Return thou after thy sister-in-law.”And Ruth said, “</a:t>
            </a:r>
            <a:r>
              <a:rPr lang="en-US" sz="2900" b="1" dirty="0" smtClean="0"/>
              <a:t>Entreat</a:t>
            </a:r>
            <a:r>
              <a:rPr lang="en-US" sz="2900" dirty="0" smtClean="0"/>
              <a:t> me not to leave thee or to return from following after thee: for whither thou </a:t>
            </a:r>
            <a:r>
              <a:rPr lang="en-US" sz="2900" dirty="0" err="1" smtClean="0"/>
              <a:t>goest</a:t>
            </a:r>
            <a:r>
              <a:rPr lang="en-US" sz="2900" dirty="0" smtClean="0"/>
              <a:t>, I will go; and where thou </a:t>
            </a:r>
            <a:r>
              <a:rPr lang="en-US" sz="2900" dirty="0" err="1" smtClean="0"/>
              <a:t>lodgest</a:t>
            </a:r>
            <a:r>
              <a:rPr lang="en-US" sz="2900" dirty="0" smtClean="0"/>
              <a:t>, I will lodge: thy people shall be my people, and thy God my God: where thou </a:t>
            </a:r>
            <a:r>
              <a:rPr lang="en-US" sz="2900" dirty="0" err="1" smtClean="0"/>
              <a:t>diest</a:t>
            </a:r>
            <a:r>
              <a:rPr lang="en-US" sz="2900" dirty="0" smtClean="0"/>
              <a:t>, will I die, and there will I be buried: the Lord do so to me, and more also, if ought</a:t>
            </a:r>
            <a:r>
              <a:rPr lang="en-US" sz="2900" baseline="30000" dirty="0" smtClean="0"/>
              <a:t>5</a:t>
            </a:r>
            <a:r>
              <a:rPr lang="en-US" sz="2900" dirty="0" smtClean="0"/>
              <a:t> but death part thee and me.”When she saw that she was steadfastly minded to go with her, then she left speaking unto her.</a:t>
            </a:r>
          </a:p>
          <a:p>
            <a:endParaRPr lang="en-US" dirty="0"/>
          </a:p>
        </p:txBody>
      </p:sp>
      <p:pic>
        <p:nvPicPr>
          <p:cNvPr id="5" name="Picture 4" descr="ruthandnaomi2.jpg"/>
          <p:cNvPicPr>
            <a:picLocks noChangeAspect="1"/>
          </p:cNvPicPr>
          <p:nvPr/>
        </p:nvPicPr>
        <p:blipFill>
          <a:blip r:embed="rId2"/>
          <a:stretch>
            <a:fillRect/>
          </a:stretch>
        </p:blipFill>
        <p:spPr>
          <a:xfrm>
            <a:off x="5410200" y="2133600"/>
            <a:ext cx="3363239" cy="3848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249362"/>
          </a:xfrm>
        </p:spPr>
        <p:txBody>
          <a:bodyPr>
            <a:normAutofit fontScale="90000"/>
          </a:bodyPr>
          <a:lstStyle/>
          <a:p>
            <a:r>
              <a:rPr lang="en-US" sz="2200" b="1" dirty="0" smtClean="0">
                <a:solidFill>
                  <a:schemeClr val="tx1"/>
                </a:solidFill>
              </a:rPr>
              <a:t>So Ruth and Naomi leave and travel to Bethlehem.  Upon </a:t>
            </a:r>
            <a:r>
              <a:rPr lang="en-US" sz="2200" b="1" dirty="0" smtClean="0">
                <a:solidFill>
                  <a:schemeClr val="tx1"/>
                </a:solidFill>
              </a:rPr>
              <a:t>her arrival</a:t>
            </a:r>
            <a:r>
              <a:rPr lang="en-US" sz="2200" b="1" dirty="0" smtClean="0">
                <a:solidFill>
                  <a:schemeClr val="tx1"/>
                </a:solidFill>
              </a:rPr>
              <a:t>, all the old neighbors recognize her and ask how she is.  She is bitter and changes her name to reflect it.</a:t>
            </a:r>
            <a:r>
              <a:rPr lang="en-US" sz="1800" dirty="0" smtClean="0"/>
              <a:t/>
            </a:r>
            <a:br>
              <a:rPr lang="en-US" sz="1800" dirty="0" smtClean="0"/>
            </a:br>
            <a:r>
              <a:rPr lang="en-US" sz="1800" dirty="0" smtClean="0"/>
              <a:t>  </a:t>
            </a:r>
            <a:endParaRPr lang="en-US" sz="1800" dirty="0"/>
          </a:p>
        </p:txBody>
      </p:sp>
      <p:sp>
        <p:nvSpPr>
          <p:cNvPr id="3" name="Content Placeholder 2"/>
          <p:cNvSpPr>
            <a:spLocks noGrp="1"/>
          </p:cNvSpPr>
          <p:nvPr>
            <p:ph sz="quarter" idx="1"/>
          </p:nvPr>
        </p:nvSpPr>
        <p:spPr>
          <a:xfrm>
            <a:off x="457200" y="1447800"/>
            <a:ext cx="4572000" cy="4953000"/>
          </a:xfrm>
        </p:spPr>
        <p:txBody>
          <a:bodyPr>
            <a:normAutofit fontScale="77500" lnSpcReduction="20000"/>
          </a:bodyPr>
          <a:lstStyle/>
          <a:p>
            <a:pPr marL="0" indent="0">
              <a:lnSpc>
                <a:spcPct val="120000"/>
              </a:lnSpc>
              <a:spcBef>
                <a:spcPts val="0"/>
              </a:spcBef>
              <a:buNone/>
            </a:pPr>
            <a:r>
              <a:rPr lang="en-US" dirty="0" smtClean="0"/>
              <a:t>So they two went until they came to Bethlehem. And it came to pass, when they were come to Bethlehem, that all the city was moved about them, and they said, “Is this Naomi?” And she said unto them, “Call me not Naomi, call me Mara:</a:t>
            </a:r>
            <a:r>
              <a:rPr lang="en-US" baseline="30000" dirty="0" smtClean="0"/>
              <a:t>6</a:t>
            </a:r>
            <a:r>
              <a:rPr lang="en-US" dirty="0" smtClean="0"/>
              <a:t> for the Almighty hath dealt very bitterly with me. I went out full, and the Lord hath brought me home again empty: Why then call ye me Naomi, seeing the Lord hath testified against me, and the Almighty hath </a:t>
            </a:r>
            <a:r>
              <a:rPr lang="en-US" b="1" dirty="0" smtClean="0"/>
              <a:t>afflicted</a:t>
            </a:r>
            <a:r>
              <a:rPr lang="en-US" dirty="0" smtClean="0"/>
              <a:t> me?”So Naomi returned, and Ruth the </a:t>
            </a:r>
            <a:r>
              <a:rPr lang="en-US" dirty="0" err="1" smtClean="0"/>
              <a:t>Moabitess</a:t>
            </a:r>
            <a:r>
              <a:rPr lang="en-US" dirty="0" smtClean="0"/>
              <a:t>, her daughter-in-law, with her, which returned out of the country of Moab: and they came to Bethlehem in the beginning of barley harvest.</a:t>
            </a:r>
          </a:p>
          <a:p>
            <a:endParaRPr lang="en-US" dirty="0"/>
          </a:p>
        </p:txBody>
      </p:sp>
      <p:pic>
        <p:nvPicPr>
          <p:cNvPr id="4" name="Picture 3" descr="250px-Kingdoms_around_Israel_830_map_svg.png"/>
          <p:cNvPicPr>
            <a:picLocks noChangeAspect="1"/>
          </p:cNvPicPr>
          <p:nvPr/>
        </p:nvPicPr>
        <p:blipFill>
          <a:blip r:embed="rId2"/>
          <a:stretch>
            <a:fillRect/>
          </a:stretch>
        </p:blipFill>
        <p:spPr>
          <a:xfrm>
            <a:off x="4938170" y="1295400"/>
            <a:ext cx="4027350" cy="4800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534400" cy="1371600"/>
          </a:xfrm>
        </p:spPr>
        <p:txBody>
          <a:bodyPr>
            <a:noAutofit/>
          </a:bodyPr>
          <a:lstStyle/>
          <a:p>
            <a:r>
              <a:rPr lang="en-US" sz="1800" b="1" dirty="0" smtClean="0">
                <a:solidFill>
                  <a:schemeClr val="tx1"/>
                </a:solidFill>
              </a:rPr>
              <a:t>Naomi has a wealthy relative named Boaz who owns farm land.  Ruth  tells  Naomi  that she will go and </a:t>
            </a:r>
            <a:r>
              <a:rPr lang="en-US" sz="1800" b="1" dirty="0" smtClean="0">
                <a:solidFill>
                  <a:schemeClr val="tx1"/>
                </a:solidFill>
              </a:rPr>
              <a:t>glean (gather </a:t>
            </a:r>
            <a:r>
              <a:rPr lang="en-US" sz="1800" b="1" dirty="0" smtClean="0">
                <a:solidFill>
                  <a:schemeClr val="tx1"/>
                </a:solidFill>
              </a:rPr>
              <a:t>grain left behind by </a:t>
            </a:r>
            <a:r>
              <a:rPr lang="en-US" sz="1800" b="1" dirty="0" smtClean="0">
                <a:solidFill>
                  <a:schemeClr val="tx1"/>
                </a:solidFill>
              </a:rPr>
              <a:t>reapers) in his </a:t>
            </a:r>
            <a:r>
              <a:rPr lang="en-US" sz="1800" b="1" dirty="0" smtClean="0">
                <a:solidFill>
                  <a:schemeClr val="tx1"/>
                </a:solidFill>
              </a:rPr>
              <a:t>fields.  Naomi agrees as this will be one of the only ways they will be able to get food.  While gleaning, Ruth is spotted by Boaz who asks his servants who she is.  The servants tell </a:t>
            </a:r>
            <a:r>
              <a:rPr lang="en-US" sz="1800" b="1" dirty="0" smtClean="0">
                <a:solidFill>
                  <a:schemeClr val="tx1"/>
                </a:solidFill>
              </a:rPr>
              <a:t>him it </a:t>
            </a:r>
            <a:r>
              <a:rPr lang="en-US" sz="1800" b="1" dirty="0" smtClean="0">
                <a:solidFill>
                  <a:schemeClr val="tx1"/>
                </a:solidFill>
              </a:rPr>
              <a:t>is Ruth who came back with his relative Naomi and that she had asked to glean and has done so form very early in the morning until now.</a:t>
            </a:r>
            <a:r>
              <a:rPr lang="en-US" sz="2000" b="1" dirty="0" smtClean="0"/>
              <a:t/>
            </a:r>
            <a:br>
              <a:rPr lang="en-US" sz="2000" b="1" dirty="0" smtClean="0"/>
            </a:br>
            <a:endParaRPr lang="en-US" sz="2000" b="1" dirty="0"/>
          </a:p>
        </p:txBody>
      </p:sp>
      <p:sp>
        <p:nvSpPr>
          <p:cNvPr id="3" name="Content Placeholder 2"/>
          <p:cNvSpPr>
            <a:spLocks noGrp="1"/>
          </p:cNvSpPr>
          <p:nvPr>
            <p:ph sz="quarter" idx="1"/>
          </p:nvPr>
        </p:nvSpPr>
        <p:spPr>
          <a:xfrm>
            <a:off x="0" y="2057400"/>
            <a:ext cx="5029200" cy="4800600"/>
          </a:xfrm>
        </p:spPr>
        <p:txBody>
          <a:bodyPr>
            <a:normAutofit fontScale="70000" lnSpcReduction="20000"/>
          </a:bodyPr>
          <a:lstStyle/>
          <a:p>
            <a:pPr marL="0" indent="0">
              <a:lnSpc>
                <a:spcPct val="120000"/>
              </a:lnSpc>
              <a:spcBef>
                <a:spcPts val="0"/>
              </a:spcBef>
              <a:buNone/>
            </a:pPr>
            <a:r>
              <a:rPr lang="en-US" sz="2300" dirty="0" smtClean="0"/>
              <a:t>And Naomi had a kinsman of her husband’s, a mighty man of wealth, of the family of </a:t>
            </a:r>
            <a:r>
              <a:rPr lang="en-US" sz="2300" dirty="0" err="1" smtClean="0"/>
              <a:t>Elimelech</a:t>
            </a:r>
            <a:r>
              <a:rPr lang="en-US" sz="2300" dirty="0" smtClean="0"/>
              <a:t>; and his name was Boaz. And Ruth the </a:t>
            </a:r>
            <a:r>
              <a:rPr lang="en-US" sz="2300" dirty="0" err="1" smtClean="0"/>
              <a:t>Moabitess</a:t>
            </a:r>
            <a:r>
              <a:rPr lang="en-US" sz="2300" dirty="0" smtClean="0"/>
              <a:t> said unto Naomi, “Let me now go to the field and glean ears of corn after him in whose sight I shall find grace.”</a:t>
            </a:r>
            <a:r>
              <a:rPr lang="en-US" sz="2300" baseline="30000" dirty="0" smtClean="0"/>
              <a:t>7</a:t>
            </a:r>
            <a:r>
              <a:rPr lang="en-US" sz="2300" dirty="0" smtClean="0"/>
              <a:t> And she said unto her, “Go, my daughter.” And she went, and came, and gleaned in the field after the reapers: and her hap</a:t>
            </a:r>
            <a:r>
              <a:rPr lang="en-US" sz="2300" baseline="30000" dirty="0" smtClean="0"/>
              <a:t>8</a:t>
            </a:r>
            <a:r>
              <a:rPr lang="en-US" sz="2300" dirty="0" smtClean="0"/>
              <a:t> was to light on a part of the field belonging unto Boaz, who was of the </a:t>
            </a:r>
            <a:r>
              <a:rPr lang="en-US" sz="2300" b="1" dirty="0" smtClean="0"/>
              <a:t>kindred</a:t>
            </a:r>
            <a:r>
              <a:rPr lang="en-US" sz="2300" dirty="0" smtClean="0"/>
              <a:t> of </a:t>
            </a:r>
            <a:r>
              <a:rPr lang="en-US" sz="2300" dirty="0" err="1" smtClean="0"/>
              <a:t>Elimelech.And</a:t>
            </a:r>
            <a:r>
              <a:rPr lang="en-US" sz="2300" dirty="0" smtClean="0"/>
              <a:t>, behold, Boaz came from Bethlehem and said unto the reapers, “The Lord be with you.” And they answered him, “The Lord bless thee.”Then said Boaz unto his servant that was set over the reapers, “Whose damsel is this?”And the servant that was set over the reapers answered and said, “It is the </a:t>
            </a:r>
            <a:r>
              <a:rPr lang="en-US" sz="2300" dirty="0" err="1" smtClean="0"/>
              <a:t>Moabitish</a:t>
            </a:r>
            <a:r>
              <a:rPr lang="en-US" sz="2300" dirty="0" smtClean="0"/>
              <a:t> damsel that came back with Naomi out of the country of Moab. And she said, ‘I pray you, let me glean and gather after the reapers among the sheaves’: so she came, and hath continued even from the morning until now, that she tarried a little in the house.”</a:t>
            </a:r>
          </a:p>
          <a:p>
            <a:endParaRPr lang="en-US" dirty="0"/>
          </a:p>
        </p:txBody>
      </p:sp>
      <p:pic>
        <p:nvPicPr>
          <p:cNvPr id="4" name="Picture 3" descr="Ruth_gleaning_in_field_1130-353.jpg"/>
          <p:cNvPicPr>
            <a:picLocks noChangeAspect="1"/>
          </p:cNvPicPr>
          <p:nvPr/>
        </p:nvPicPr>
        <p:blipFill>
          <a:blip r:embed="rId2"/>
          <a:stretch>
            <a:fillRect/>
          </a:stretch>
        </p:blipFill>
        <p:spPr>
          <a:xfrm>
            <a:off x="5334000" y="1676400"/>
            <a:ext cx="3416806" cy="49714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1143000"/>
          </a:xfrm>
        </p:spPr>
        <p:txBody>
          <a:bodyPr>
            <a:normAutofit fontScale="90000"/>
          </a:bodyPr>
          <a:lstStyle/>
          <a:p>
            <a:r>
              <a:rPr lang="en-US" sz="1800" b="1" dirty="0" smtClean="0"/>
              <a:t>Boaz tells Ruth to glean only in his fields and promises her that his men will never disturb her.  He offers her refreshment whenever she needs it.  Ruth is overwhelmed at his generosity and asks why he is so kind to her.  He tells her  that he knows how good  and loyal she has been to Naomi.  She is grateful to be treated so well, in spite of being an outsider.  Boaz invites her to lunch with him.  He instructs his men to drop handfuls of wheat on purpose for her to pick up.</a:t>
            </a:r>
            <a:endParaRPr lang="en-US" sz="1800" b="1" dirty="0"/>
          </a:p>
        </p:txBody>
      </p:sp>
      <p:sp>
        <p:nvSpPr>
          <p:cNvPr id="3" name="Content Placeholder 2"/>
          <p:cNvSpPr>
            <a:spLocks noGrp="1"/>
          </p:cNvSpPr>
          <p:nvPr>
            <p:ph sz="quarter" idx="1"/>
          </p:nvPr>
        </p:nvSpPr>
        <p:spPr>
          <a:xfrm>
            <a:off x="0" y="1752600"/>
            <a:ext cx="5867400" cy="5105400"/>
          </a:xfrm>
        </p:spPr>
        <p:txBody>
          <a:bodyPr>
            <a:normAutofit fontScale="40000" lnSpcReduction="20000"/>
          </a:bodyPr>
          <a:lstStyle/>
          <a:p>
            <a:pPr marL="0" indent="0">
              <a:lnSpc>
                <a:spcPct val="120000"/>
              </a:lnSpc>
              <a:spcBef>
                <a:spcPts val="0"/>
              </a:spcBef>
              <a:buNone/>
            </a:pPr>
            <a:r>
              <a:rPr lang="en-US" sz="3400" dirty="0" smtClean="0"/>
              <a:t>Then said Boaz unto Ruth, “</a:t>
            </a:r>
            <a:r>
              <a:rPr lang="en-US" sz="3400" dirty="0" err="1" smtClean="0"/>
              <a:t>Hearest</a:t>
            </a:r>
            <a:r>
              <a:rPr lang="en-US" sz="3400" dirty="0" smtClean="0"/>
              <a:t> thou not, my daughter? Go not to glean in another field, neither go from hence, but abide here fast by my maidens. Let </a:t>
            </a:r>
            <a:r>
              <a:rPr lang="en-US" sz="3400" dirty="0" err="1" smtClean="0"/>
              <a:t>thine</a:t>
            </a:r>
            <a:r>
              <a:rPr lang="en-US" sz="3400" dirty="0" smtClean="0"/>
              <a:t> eyes be on the field that they do reap, and go thou after them. Have I not charged the young men that they shall not touch thee? And when thou art athirst, go unto the vessels, and drink of that which the young men have drawn.”Then she fell on her face and bowed herself to the ground and said unto him, “Why have I found grace in </a:t>
            </a:r>
            <a:r>
              <a:rPr lang="en-US" sz="3400" dirty="0" err="1" smtClean="0"/>
              <a:t>thine</a:t>
            </a:r>
            <a:r>
              <a:rPr lang="en-US" sz="3400" dirty="0" smtClean="0"/>
              <a:t> eyes, that thou </a:t>
            </a:r>
            <a:r>
              <a:rPr lang="en-US" sz="3400" dirty="0" err="1" smtClean="0"/>
              <a:t>shouldest</a:t>
            </a:r>
            <a:r>
              <a:rPr lang="en-US" sz="3400" dirty="0" smtClean="0"/>
              <a:t> take knowledge of me, seeing I am a stranger? And Boaz answered and said unto her, “It hath fully been showed me all that thou hast done unto thy mother-in-law since the death of </a:t>
            </a:r>
            <a:r>
              <a:rPr lang="en-US" sz="3400" dirty="0" err="1" smtClean="0"/>
              <a:t>thine</a:t>
            </a:r>
            <a:r>
              <a:rPr lang="en-US" sz="3400" dirty="0" smtClean="0"/>
              <a:t> husband: and how thou hast left thy father and thy mother, and the land of thy nativity and art come unto a people which thou </a:t>
            </a:r>
            <a:r>
              <a:rPr lang="en-US" sz="3400" dirty="0" err="1" smtClean="0"/>
              <a:t>knewest</a:t>
            </a:r>
            <a:r>
              <a:rPr lang="en-US" sz="3400" dirty="0" smtClean="0"/>
              <a:t> not heretofore. The Lord </a:t>
            </a:r>
            <a:r>
              <a:rPr lang="en-US" sz="3400" b="1" dirty="0" smtClean="0"/>
              <a:t>recompense</a:t>
            </a:r>
            <a:r>
              <a:rPr lang="en-US" sz="3400" dirty="0" smtClean="0"/>
              <a:t> thy work, and a full reward be given thee of the Lord God of Israel, under whose wings thou art come to trust.” Then she said, “Let me find favor in thy sight, my lord; for that thou hast comforted me, and for that thou hast spoken friendly unto </a:t>
            </a:r>
            <a:r>
              <a:rPr lang="en-US" sz="3400" dirty="0" err="1" smtClean="0"/>
              <a:t>thine</a:t>
            </a:r>
            <a:r>
              <a:rPr lang="en-US" sz="3400" dirty="0" smtClean="0"/>
              <a:t> handmaid, though I be not like unto one of </a:t>
            </a:r>
            <a:r>
              <a:rPr lang="en-US" sz="3400" dirty="0" err="1" smtClean="0"/>
              <a:t>thine</a:t>
            </a:r>
            <a:r>
              <a:rPr lang="en-US" sz="3400" dirty="0" smtClean="0"/>
              <a:t> handmaidens.”And Boaz said unto her, “At mealtime come thou hither, and eat of the bread, and dip thy morsel in the vinegar.” And she sat beside the reapers: and he reached her parched corn, and she did eat, and was </a:t>
            </a:r>
            <a:r>
              <a:rPr lang="en-US" sz="3400" b="1" dirty="0" smtClean="0"/>
              <a:t>sufficed</a:t>
            </a:r>
            <a:r>
              <a:rPr lang="en-US" sz="3400" dirty="0" smtClean="0"/>
              <a:t>, and </a:t>
            </a:r>
            <a:r>
              <a:rPr lang="en-US" sz="3400" dirty="0" err="1" smtClean="0"/>
              <a:t>left.And</a:t>
            </a:r>
            <a:r>
              <a:rPr lang="en-US" sz="3400" dirty="0" smtClean="0"/>
              <a:t> when she was risen up to glean, Boaz commanded his young men, saying, “Let her glean even among the sheaves, and </a:t>
            </a:r>
            <a:r>
              <a:rPr lang="en-US" sz="3400" b="1" dirty="0" smtClean="0"/>
              <a:t>reproach</a:t>
            </a:r>
            <a:r>
              <a:rPr lang="en-US" sz="3400" dirty="0" smtClean="0"/>
              <a:t> her not. And let fall also some of the handfuls on purpose for her, and leave them, that she may glean them, and rebuke her not.”</a:t>
            </a:r>
          </a:p>
          <a:p>
            <a:endParaRPr lang="en-US" dirty="0"/>
          </a:p>
        </p:txBody>
      </p:sp>
      <p:pic>
        <p:nvPicPr>
          <p:cNvPr id="4" name="Picture 3" descr="2-rooke-ruth-bows-to-boaz.jpg"/>
          <p:cNvPicPr>
            <a:picLocks noChangeAspect="1"/>
          </p:cNvPicPr>
          <p:nvPr/>
        </p:nvPicPr>
        <p:blipFill>
          <a:blip r:embed="rId2"/>
          <a:stretch>
            <a:fillRect/>
          </a:stretch>
        </p:blipFill>
        <p:spPr>
          <a:xfrm>
            <a:off x="6324600" y="1905000"/>
            <a:ext cx="2362200" cy="46019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1800" b="1" dirty="0" smtClean="0"/>
              <a:t>Ruth gleans all day (this is backbreaking work) and goes home to Naomi.  She gives Naomi food she saved from her lunch and tells her how Boaz treated her.  Naomi is thrilled, as Boaz is a near relation.  She tells Ruth to stick with Boaz’s fields.</a:t>
            </a:r>
            <a:endParaRPr lang="en-US" sz="1800" b="1" dirty="0"/>
          </a:p>
        </p:txBody>
      </p:sp>
      <p:sp>
        <p:nvSpPr>
          <p:cNvPr id="3" name="Content Placeholder 2"/>
          <p:cNvSpPr>
            <a:spLocks noGrp="1"/>
          </p:cNvSpPr>
          <p:nvPr>
            <p:ph sz="quarter" idx="1"/>
          </p:nvPr>
        </p:nvSpPr>
        <p:spPr>
          <a:xfrm>
            <a:off x="304800" y="1447800"/>
            <a:ext cx="4648200" cy="5257800"/>
          </a:xfrm>
        </p:spPr>
        <p:txBody>
          <a:bodyPr>
            <a:normAutofit fontScale="62500" lnSpcReduction="20000"/>
          </a:bodyPr>
          <a:lstStyle/>
          <a:p>
            <a:pPr marL="0" indent="0">
              <a:lnSpc>
                <a:spcPct val="120000"/>
              </a:lnSpc>
              <a:spcBef>
                <a:spcPts val="0"/>
              </a:spcBef>
              <a:buNone/>
            </a:pPr>
            <a:r>
              <a:rPr lang="en-US" dirty="0" smtClean="0"/>
              <a:t>So she gleaned in the field until even, and beat out that she had gleaned: and it was about an ephah</a:t>
            </a:r>
            <a:r>
              <a:rPr lang="en-US" baseline="30000" dirty="0" smtClean="0"/>
              <a:t>9</a:t>
            </a:r>
            <a:r>
              <a:rPr lang="en-US" dirty="0" smtClean="0"/>
              <a:t> of barley.</a:t>
            </a:r>
          </a:p>
          <a:p>
            <a:pPr marL="0" indent="0">
              <a:lnSpc>
                <a:spcPct val="120000"/>
              </a:lnSpc>
              <a:spcBef>
                <a:spcPts val="0"/>
              </a:spcBef>
              <a:buNone/>
            </a:pPr>
            <a:r>
              <a:rPr lang="en-US" dirty="0" smtClean="0"/>
              <a:t> And she took it up and went into the city: and her mother-in-law saw what she had gleaned: and she brought forth and gave to her what she had reserved after she was sufficed.</a:t>
            </a:r>
          </a:p>
          <a:p>
            <a:pPr marL="0" indent="0">
              <a:lnSpc>
                <a:spcPct val="120000"/>
              </a:lnSpc>
              <a:spcBef>
                <a:spcPts val="0"/>
              </a:spcBef>
              <a:buNone/>
            </a:pPr>
            <a:r>
              <a:rPr lang="en-US" dirty="0" smtClean="0"/>
              <a:t>And her mother-in-law said unto her, “Where hast thou gleaned today? and where </a:t>
            </a:r>
            <a:r>
              <a:rPr lang="en-US" dirty="0" err="1" smtClean="0"/>
              <a:t>wroughtest</a:t>
            </a:r>
            <a:r>
              <a:rPr lang="en-US" dirty="0" smtClean="0"/>
              <a:t> thou? Blessed be he that did take knowledge of thee.” And she showed her mother-in-law with whom she had wrought, and said, “The man’s name with whom I wrought today is Boaz.”</a:t>
            </a:r>
          </a:p>
          <a:p>
            <a:pPr marL="0" indent="0">
              <a:lnSpc>
                <a:spcPct val="120000"/>
              </a:lnSpc>
              <a:spcBef>
                <a:spcPts val="0"/>
              </a:spcBef>
              <a:buNone/>
            </a:pPr>
            <a:r>
              <a:rPr lang="en-US" dirty="0" smtClean="0"/>
              <a:t>And Naomi said unto her daughter-in-law, “Blessed be he of the Lord, who hath not left off his kindness to the living and to the dead.” And Naomi said unto her, “The man is near of kin unto us, one of our next kinsmen.”And Ruth the </a:t>
            </a:r>
            <a:r>
              <a:rPr lang="en-US" dirty="0" err="1" smtClean="0"/>
              <a:t>Moabitess</a:t>
            </a:r>
            <a:r>
              <a:rPr lang="en-US" dirty="0" smtClean="0"/>
              <a:t> said, “He said unto me also, ‘Thou </a:t>
            </a:r>
            <a:r>
              <a:rPr lang="en-US" dirty="0" err="1" smtClean="0"/>
              <a:t>shalt</a:t>
            </a:r>
            <a:r>
              <a:rPr lang="en-US" dirty="0" smtClean="0"/>
              <a:t> keep fast by my young men, until they have ended all my harvest.’”And Naomi said unto Ruth her daughter-in-law, “It is good, my daughter, that thou go out with his maidens, that they meet thee not in any other field.”So she kept fast by the maidens of Boaz to glean unto the end of barley harvest and of wheat harvest; and dwelt with her mother-in-law.</a:t>
            </a:r>
          </a:p>
          <a:p>
            <a:pPr marL="0">
              <a:spcBef>
                <a:spcPts val="0"/>
              </a:spcBef>
            </a:pPr>
            <a:endParaRPr lang="en-US" dirty="0"/>
          </a:p>
        </p:txBody>
      </p:sp>
      <p:pic>
        <p:nvPicPr>
          <p:cNvPr id="4" name="Picture 3" descr="Ruth_asks_Naomi_C-206.jpg"/>
          <p:cNvPicPr>
            <a:picLocks noChangeAspect="1"/>
          </p:cNvPicPr>
          <p:nvPr/>
        </p:nvPicPr>
        <p:blipFill>
          <a:blip r:embed="rId2"/>
          <a:stretch>
            <a:fillRect/>
          </a:stretch>
        </p:blipFill>
        <p:spPr>
          <a:xfrm>
            <a:off x="6172200" y="1676400"/>
            <a:ext cx="2159958" cy="2435353"/>
          </a:xfrm>
          <a:prstGeom prst="rect">
            <a:avLst/>
          </a:prstGeom>
        </p:spPr>
      </p:pic>
      <p:pic>
        <p:nvPicPr>
          <p:cNvPr id="5" name="Picture 4" descr="tissot-ruth_gleaning.jpg"/>
          <p:cNvPicPr>
            <a:picLocks noChangeAspect="1"/>
          </p:cNvPicPr>
          <p:nvPr/>
        </p:nvPicPr>
        <p:blipFill>
          <a:blip r:embed="rId3"/>
          <a:stretch>
            <a:fillRect/>
          </a:stretch>
        </p:blipFill>
        <p:spPr>
          <a:xfrm>
            <a:off x="5029200" y="4114800"/>
            <a:ext cx="3733800" cy="24794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z="1800" b="1" dirty="0" smtClean="0"/>
              <a:t>Naomi tells Ruth she is going to arrange for her security.  She tells Ruth to doll herself up and go to the threshing floor that night, as Boaz will be spending the night there after working.  She tells Ruth to lie at his feet and then follow Boaz’s instructions.  (This is going to be tantamount to proposing marriage to Boaz.) Ruth obeys Naomi and lies at Boaz’s feet.  He wakes up and finds her.</a:t>
            </a:r>
            <a:endParaRPr lang="en-US" sz="1800" b="1" dirty="0"/>
          </a:p>
        </p:txBody>
      </p:sp>
      <p:sp>
        <p:nvSpPr>
          <p:cNvPr id="3" name="Content Placeholder 2"/>
          <p:cNvSpPr>
            <a:spLocks noGrp="1"/>
          </p:cNvSpPr>
          <p:nvPr>
            <p:ph sz="quarter" idx="1"/>
          </p:nvPr>
        </p:nvSpPr>
        <p:spPr>
          <a:xfrm>
            <a:off x="0" y="1447800"/>
            <a:ext cx="5029200" cy="5791200"/>
          </a:xfrm>
        </p:spPr>
        <p:txBody>
          <a:bodyPr>
            <a:normAutofit fontScale="70000" lnSpcReduction="20000"/>
          </a:bodyPr>
          <a:lstStyle/>
          <a:p>
            <a:pPr marL="0" indent="0">
              <a:lnSpc>
                <a:spcPct val="120000"/>
              </a:lnSpc>
              <a:spcBef>
                <a:spcPts val="0"/>
              </a:spcBef>
              <a:buNone/>
            </a:pPr>
            <a:r>
              <a:rPr lang="en-US" dirty="0" smtClean="0"/>
              <a:t>Then Naomi her mother-in-law said unto her, “My daughter, shall I not seek rest for thee,</a:t>
            </a:r>
            <a:r>
              <a:rPr lang="en-US" baseline="30000" dirty="0" smtClean="0"/>
              <a:t>10</a:t>
            </a:r>
            <a:r>
              <a:rPr lang="en-US" dirty="0" smtClean="0"/>
              <a:t> that it may be well with thee? And now is not Boaz of our kindred, with whose maidens thou </a:t>
            </a:r>
            <a:r>
              <a:rPr lang="en-US" dirty="0" err="1" smtClean="0"/>
              <a:t>wast</a:t>
            </a:r>
            <a:r>
              <a:rPr lang="en-US" dirty="0" smtClean="0"/>
              <a:t>? Behold, he </a:t>
            </a:r>
            <a:r>
              <a:rPr lang="en-US" dirty="0" err="1" smtClean="0"/>
              <a:t>winnoweth</a:t>
            </a:r>
            <a:r>
              <a:rPr lang="en-US" dirty="0" smtClean="0"/>
              <a:t> barley tonight in the threshing floor. Wash thyself therefore, and anoint thee, and put thy raiment upon thee, and get thee down to the floor: but make not thyself known unto the man, until he shall have done eating and drinking. And it shall be, when he </a:t>
            </a:r>
            <a:r>
              <a:rPr lang="en-US" dirty="0" err="1" smtClean="0"/>
              <a:t>lieth</a:t>
            </a:r>
            <a:r>
              <a:rPr lang="en-US" dirty="0" smtClean="0"/>
              <a:t> down, that thou </a:t>
            </a:r>
            <a:r>
              <a:rPr lang="en-US" dirty="0" err="1" smtClean="0"/>
              <a:t>shalt</a:t>
            </a:r>
            <a:r>
              <a:rPr lang="en-US" dirty="0" smtClean="0"/>
              <a:t> mark the place where he shall lie, and thou </a:t>
            </a:r>
            <a:r>
              <a:rPr lang="en-US" dirty="0" err="1" smtClean="0"/>
              <a:t>shalt</a:t>
            </a:r>
            <a:r>
              <a:rPr lang="en-US" dirty="0" smtClean="0"/>
              <a:t> go in and uncover his feet and lay thee down; and he will tell thee what thou </a:t>
            </a:r>
            <a:r>
              <a:rPr lang="en-US" dirty="0" err="1" smtClean="0"/>
              <a:t>shalt</a:t>
            </a:r>
            <a:r>
              <a:rPr lang="en-US" dirty="0" smtClean="0"/>
              <a:t> do.”And she said unto her, “All that thou </a:t>
            </a:r>
            <a:r>
              <a:rPr lang="en-US" dirty="0" err="1" smtClean="0"/>
              <a:t>sayest</a:t>
            </a:r>
            <a:r>
              <a:rPr lang="en-US" dirty="0" smtClean="0"/>
              <a:t> unto me I will do.”And she went down unto the floor and did according to all that her mother-in-law bade </a:t>
            </a:r>
            <a:r>
              <a:rPr lang="en-US" dirty="0" err="1" smtClean="0"/>
              <a:t>her.And</a:t>
            </a:r>
            <a:r>
              <a:rPr lang="en-US" dirty="0" smtClean="0"/>
              <a:t> when Boaz had eaten and drunk and his heart was merry, he went to lie down at the end of the heap of corn: and she came softly and uncovered his feet and laid her </a:t>
            </a:r>
            <a:r>
              <a:rPr lang="en-US" dirty="0" err="1" smtClean="0"/>
              <a:t>down.And</a:t>
            </a:r>
            <a:r>
              <a:rPr lang="en-US" dirty="0" smtClean="0"/>
              <a:t> it came to pass at midnight, that the man was afraid and turned himself: and, behold, a woman lay at his feet.</a:t>
            </a:r>
          </a:p>
          <a:p>
            <a:endParaRPr lang="en-US" dirty="0"/>
          </a:p>
        </p:txBody>
      </p:sp>
      <p:pic>
        <p:nvPicPr>
          <p:cNvPr id="4" name="Picture 3" descr="ruth-boaz3.jpg"/>
          <p:cNvPicPr>
            <a:picLocks noChangeAspect="1"/>
          </p:cNvPicPr>
          <p:nvPr/>
        </p:nvPicPr>
        <p:blipFill>
          <a:blip r:embed="rId2"/>
          <a:stretch>
            <a:fillRect/>
          </a:stretch>
        </p:blipFill>
        <p:spPr>
          <a:xfrm>
            <a:off x="4879076" y="2133600"/>
            <a:ext cx="4356411" cy="304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133</TotalTime>
  <Words>2094</Words>
  <Application>Microsoft Office PowerPoint</Application>
  <PresentationFormat>On-screen Show (4:3)</PresentationFormat>
  <Paragraphs>35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The Book of Ruth</vt:lpstr>
      <vt:lpstr>Elimelech and his wife, Naomi took their sons, Mahlon and Chilion, to sojourn in Moab because there was famine in their homeland of Bethlehem-Judah.  While there, Elimelech dies and his two sons marry women named Orpah and Ruth.  They all live together for about 10 years when both sons die and leave the three women alone.</vt:lpstr>
      <vt:lpstr>Realizing that they are in a pickle, Naomi hears that the famine has ended in her homeland.  She tells her daughters-in-law that she  is planning to go back and tells them to return to their families  as she is unable to provide for them. They resist, and she reminds them that she has no more sons for them to marry (according to levirate custom  she  has no other male relatives for them to marry)</vt:lpstr>
      <vt:lpstr>Again Naomi reminds the women that she is too old to marry and bear children and even if she does have sons, the women will not be able to wait until the children are able to support them.  Orpah agrees and leaves, but Ruth refuses to leave and Naomi agrees to let Ruth accompany her.</vt:lpstr>
      <vt:lpstr>So Ruth and Naomi leave and travel to Bethlehem.  Upon her arrival, all the old neighbors recognize her and ask how she is.  She is bitter and changes her name to reflect it.   </vt:lpstr>
      <vt:lpstr>Naomi has a wealthy relative named Boaz who owns farm land.  Ruth  tells  Naomi  that she will go and glean (gather grain left behind by reapers) in his fields.  Naomi agrees as this will be one of the only ways they will be able to get food.  While gleaning, Ruth is spotted by Boaz who asks his servants who she is.  The servants tell him it is Ruth who came back with his relative Naomi and that she had asked to glean and has done so form very early in the morning until now. </vt:lpstr>
      <vt:lpstr>Boaz tells Ruth to glean only in his fields and promises her that his men will never disturb her.  He offers her refreshment whenever she needs it.  Ruth is overwhelmed at his generosity and asks why he is so kind to her.  He tells her  that he knows how good  and loyal she has been to Naomi.  She is grateful to be treated so well, in spite of being an outsider.  Boaz invites her to lunch with him.  He instructs his men to drop handfuls of wheat on purpose for her to pick up.</vt:lpstr>
      <vt:lpstr>Ruth gleans all day (this is backbreaking work) and goes home to Naomi.  She gives Naomi food she saved from her lunch and tells her how Boaz treated her.  Naomi is thrilled, as Boaz is a near relation.  She tells Ruth to stick with Boaz’s fields.</vt:lpstr>
      <vt:lpstr>Naomi tells Ruth she is going to arrange for her security.  She tells Ruth to doll herself up and go to the threshing floor that night, as Boaz will be spending the night there after working.  She tells Ruth to lie at his feet and then follow Boaz’s instructions.  (This is going to be tantamount to proposing marriage to Boaz.) Ruth obeys Naomi and lies at Boaz’s feet.  He wakes up and finds her.</vt:lpstr>
      <vt:lpstr>Ruth asks Boaz to spread his cloak over her (definitely a marriage proposition).  He is elated that she has been so kind as to come to him instead of chasing after the young men.  He promises to do all he can for her, as he admires her virtue.  However, there is another relative, more closely related than Boaz, and he has dibs on Ruth.  Boaz says he will go to the relative and see if that relative will marry her.  If not, Boaz will be happy to marry her.  She stays the night at her feet and he sends her home secretly (to protect her reputation) and gives her a lot of barley to take home.</vt:lpstr>
      <vt:lpstr>Ruth runs home and tells Naomi everything.  Naomi counsels Ruth to wait and let Boaz take care of everything, as Boaz is the type of man who will address his responsibilities quickly.</vt:lpstr>
      <vt:lpstr>Boaz finds the relative in question and tells him that there is a piece of land  for sale that belonged to Naomi’s husband.  He asks if the relative wants to redeem (buy) the field, and the relative says he does.</vt:lpstr>
      <vt:lpstr>Then Boaz tells the relative that when he buys the field he also has to take Ruth, so that she can have a child to inherit the land.  Now the relative is less eager.  He cannot afford to spend money on a field that will not be credited to his own line—basically, he doesn’t want to father a child for Ruth and then have that child be the heir of Ruth’s dead husband.  He asks Boaz to do it instead, and Boaz agrees immediately and lays public claim to Ruth as his wife.</vt:lpstr>
      <vt:lpstr>Everyone witnesses Boaz’s “purchase” of Ruth.  Boaz marries Ruth, and she has a son.  Naomi’s friends rejoice for her because she now has a “grandson” to care for her.  They say she is blessed in her daughter-in-law, who has been better to her than seven sons.</vt:lpstr>
      <vt:lpstr>Naomi becomes wet-nurse to the baby, who is named Obed.  Obed is the father of Jesse, who is the father of David, who would become Israel’s great king.  This puts Ruth, the foreigner, directly in the genealogy of King David and, eventually, of Christ.</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Ruth</dc:title>
  <dc:creator>CMS</dc:creator>
  <cp:lastModifiedBy>pete</cp:lastModifiedBy>
  <cp:revision>33</cp:revision>
  <dcterms:created xsi:type="dcterms:W3CDTF">2013-04-10T11:57:32Z</dcterms:created>
  <dcterms:modified xsi:type="dcterms:W3CDTF">2013-04-10T14:45:13Z</dcterms:modified>
</cp:coreProperties>
</file>